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89" r:id="rId4"/>
    <p:sldId id="291" r:id="rId5"/>
    <p:sldId id="293" r:id="rId6"/>
    <p:sldId id="283" r:id="rId7"/>
    <p:sldId id="284" r:id="rId8"/>
    <p:sldId id="299" r:id="rId9"/>
    <p:sldId id="301" r:id="rId10"/>
    <p:sldId id="310" r:id="rId11"/>
    <p:sldId id="311" r:id="rId12"/>
    <p:sldId id="262" r:id="rId13"/>
    <p:sldId id="320" r:id="rId14"/>
    <p:sldId id="278" r:id="rId15"/>
    <p:sldId id="322" r:id="rId16"/>
    <p:sldId id="323" r:id="rId17"/>
    <p:sldId id="264" r:id="rId18"/>
    <p:sldId id="265" r:id="rId19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FFB8"/>
    <a:srgbClr val="47FF9A"/>
    <a:srgbClr val="69FFAD"/>
    <a:srgbClr val="00F66F"/>
    <a:srgbClr val="FF5757"/>
    <a:srgbClr val="00F26D"/>
    <a:srgbClr val="91B9F9"/>
    <a:srgbClr val="2271F2"/>
    <a:srgbClr val="00E2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894" autoAdjust="0"/>
  </p:normalViewPr>
  <p:slideViewPr>
    <p:cSldViewPr snapToGrid="0">
      <p:cViewPr varScale="1">
        <p:scale>
          <a:sx n="121" d="100"/>
          <a:sy n="121" d="100"/>
        </p:scale>
        <p:origin x="1314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cd7bb48e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cd7bb48e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Rétrospectives sur l’avancement pour des ajustements continus afin d’optimiser le développement.</a:t>
            </a:r>
          </a:p>
        </p:txBody>
      </p:sp>
    </p:spTree>
    <p:extLst>
      <p:ext uri="{BB962C8B-B14F-4D97-AF65-F5344CB8AC3E}">
        <p14:creationId xmlns:p14="http://schemas.microsoft.com/office/powerpoint/2010/main" val="42659296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cd7bb48e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cd7bb48e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1" dirty="0"/>
              <a:t>Description</a:t>
            </a:r>
            <a:r>
              <a:rPr lang="fr-FR" dirty="0"/>
              <a:t> : Il s’agit d’un résumé de la fonctionnalité ou de l'exigence du point de vue de l'utilisateur.</a:t>
            </a:r>
          </a:p>
          <a:p>
            <a:pPr marL="158750" indent="0">
              <a:buNone/>
            </a:pPr>
            <a:r>
              <a:rPr lang="fr-FR" b="1" dirty="0"/>
              <a:t>État</a:t>
            </a:r>
            <a:r>
              <a:rPr lang="fr-FR" dirty="0"/>
              <a:t> : État d’avancement de la User Story.</a:t>
            </a:r>
          </a:p>
          <a:p>
            <a:pPr marL="158750" indent="0">
              <a:buNone/>
            </a:pPr>
            <a:r>
              <a:rPr lang="fr-FR" b="1" dirty="0"/>
              <a:t>Priorité</a:t>
            </a:r>
            <a:r>
              <a:rPr lang="fr-FR" dirty="0"/>
              <a:t> : Ordre d’importance de la réalisation de la User Story.</a:t>
            </a:r>
          </a:p>
          <a:p>
            <a:pPr marL="158750" indent="0">
              <a:buNone/>
            </a:pPr>
            <a:r>
              <a:rPr lang="fr-FR" b="1" dirty="0"/>
              <a:t>Catégorie</a:t>
            </a:r>
            <a:r>
              <a:rPr lang="fr-FR" dirty="0"/>
              <a:t> : Regroupe les User Stories par thèmes ou types de fonctionnalités.</a:t>
            </a:r>
          </a:p>
          <a:p>
            <a:pPr marL="158750" indent="0">
              <a:buNone/>
            </a:pPr>
            <a:r>
              <a:rPr lang="fr-FR" b="1" dirty="0"/>
              <a:t>Complexité</a:t>
            </a:r>
            <a:r>
              <a:rPr lang="fr-FR" dirty="0"/>
              <a:t> : Évaluation de la difficulté relative de mise en œuvre de la User Story.</a:t>
            </a:r>
          </a:p>
          <a:p>
            <a:pPr marL="158750" indent="0">
              <a:buNone/>
            </a:pPr>
            <a:r>
              <a:rPr lang="fr-FR" b="1" dirty="0"/>
              <a:t>Temps nécessaire</a:t>
            </a:r>
            <a:r>
              <a:rPr lang="fr-FR" dirty="0"/>
              <a:t> : Estimation de la durée requise pour compléter la User Story.</a:t>
            </a:r>
          </a:p>
          <a:p>
            <a:pPr marL="158750" indent="0">
              <a:buNone/>
            </a:pPr>
            <a:r>
              <a:rPr lang="fr-FR" b="1" dirty="0"/>
              <a:t>Attribué à</a:t>
            </a:r>
            <a:r>
              <a:rPr lang="fr-FR" dirty="0"/>
              <a:t> : Indique quelle partie de l'équipe est responsable de la réalisation de la User Story.</a:t>
            </a:r>
          </a:p>
          <a:p>
            <a:pPr marL="158750" indent="0">
              <a:buNone/>
            </a:pPr>
            <a:r>
              <a:rPr lang="fr-FR" b="1" dirty="0"/>
              <a:t>Tâches à réaliser</a:t>
            </a:r>
            <a:r>
              <a:rPr lang="fr-FR" dirty="0"/>
              <a:t> : Actions spécifiques nécessaires pour compléter la User Story.</a:t>
            </a:r>
          </a:p>
          <a:p>
            <a:pPr marL="158750" indent="0">
              <a:buNone/>
            </a:pPr>
            <a:r>
              <a:rPr lang="fr-FR" b="1" dirty="0"/>
              <a:t>Spécifications</a:t>
            </a:r>
            <a:r>
              <a:rPr lang="fr-FR" dirty="0"/>
              <a:t> : Détails techniques et fonctionnels de la User Story.</a:t>
            </a:r>
          </a:p>
          <a:p>
            <a:pPr marL="158750" indent="0">
              <a:buNone/>
            </a:pPr>
            <a:r>
              <a:rPr lang="fr-FR" b="1" dirty="0"/>
              <a:t>Critères d'acceptation</a:t>
            </a:r>
            <a:r>
              <a:rPr lang="fr-FR" dirty="0"/>
              <a:t> : Conditions spécifiques qui doivent être remplies pour que la User Story soit considérée comme terminée.</a:t>
            </a:r>
          </a:p>
        </p:txBody>
      </p:sp>
    </p:spTree>
    <p:extLst>
      <p:ext uri="{BB962C8B-B14F-4D97-AF65-F5344CB8AC3E}">
        <p14:creationId xmlns:p14="http://schemas.microsoft.com/office/powerpoint/2010/main" val="39990734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0c4033f8d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0c4033f8d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1" dirty="0"/>
              <a:t>Côté front-end :</a:t>
            </a:r>
            <a:endParaRPr lang="fr-FR" dirty="0"/>
          </a:p>
          <a:p>
            <a:pPr marL="158750" indent="0">
              <a:buFont typeface="Arial" panose="020B0604020202020204" pitchFamily="34" charset="0"/>
              <a:buNone/>
            </a:pPr>
            <a:r>
              <a:rPr lang="fr-FR" b="1" dirty="0"/>
              <a:t>HTML / CSS</a:t>
            </a:r>
            <a:r>
              <a:rPr lang="fr-FR" dirty="0"/>
              <a:t> : langages standards simples et efficaces pour la structuration et la stylisation.</a:t>
            </a:r>
          </a:p>
          <a:p>
            <a:pPr marL="158750" indent="0">
              <a:buFont typeface="Arial" panose="020B0604020202020204" pitchFamily="34" charset="0"/>
              <a:buNone/>
            </a:pPr>
            <a:r>
              <a:rPr lang="fr-FR" b="1" dirty="0"/>
              <a:t>React</a:t>
            </a:r>
            <a:r>
              <a:rPr lang="fr-FR" dirty="0"/>
              <a:t> : bibliothèque JavaScript qui facilite le code, le développement et l’organisation.</a:t>
            </a:r>
            <a:br>
              <a:rPr lang="fr-FR" dirty="0"/>
            </a:br>
            <a:endParaRPr lang="fr-FR" dirty="0"/>
          </a:p>
          <a:p>
            <a:pPr marL="158750" indent="0">
              <a:buNone/>
            </a:pPr>
            <a:r>
              <a:rPr lang="fr-FR" b="1" dirty="0"/>
              <a:t>Côté back-end :</a:t>
            </a:r>
            <a:endParaRPr lang="fr-FR" dirty="0"/>
          </a:p>
          <a:p>
            <a:pPr marL="158750" indent="0">
              <a:buFont typeface="Arial" panose="020B0604020202020204" pitchFamily="34" charset="0"/>
              <a:buNone/>
            </a:pPr>
            <a:r>
              <a:rPr lang="fr-FR" b="1" dirty="0"/>
              <a:t>Node.js</a:t>
            </a:r>
            <a:r>
              <a:rPr lang="fr-FR" dirty="0"/>
              <a:t> : environnement d'exécution JavaScript côté serveur disposant d'un large écosystème de paquets (NPM) facilitant la réutilisation du code.</a:t>
            </a:r>
          </a:p>
          <a:p>
            <a:pPr marL="158750" indent="0">
              <a:buFont typeface="Arial" panose="020B0604020202020204" pitchFamily="34" charset="0"/>
              <a:buNone/>
            </a:pPr>
            <a:r>
              <a:rPr lang="fr-FR" b="1" dirty="0"/>
              <a:t>Express.js</a:t>
            </a:r>
            <a:r>
              <a:rPr lang="fr-FR" dirty="0"/>
              <a:t> : </a:t>
            </a:r>
            <a:r>
              <a:rPr lang="fr-FR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bibliothèque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pour concevoir </a:t>
            </a:r>
            <a:r>
              <a:rPr lang="fr-FR" dirty="0"/>
              <a:t>l’API REST de manière simple et rapide.</a:t>
            </a:r>
          </a:p>
          <a:p>
            <a:pPr marL="158750" indent="0">
              <a:buFont typeface="Arial" panose="020B0604020202020204" pitchFamily="34" charset="0"/>
              <a:buNone/>
            </a:pPr>
            <a:r>
              <a:rPr lang="fr-FR" b="1" dirty="0"/>
              <a:t>Mongoose</a:t>
            </a:r>
            <a:r>
              <a:rPr lang="fr-FR" dirty="0"/>
              <a:t> : bibliothèque fournissant une interface intuitive et structurée pour définir et gérer les données dans MongoDB (base de données NoSQL).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0c4033f8d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0c4033f8d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27591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8b606cc0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8b606cc07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Combinaisons modernes entre environnement, </a:t>
            </a:r>
            <a:r>
              <a:rPr lang="fr-FR" dirty="0"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bibliothèques et </a:t>
            </a:r>
            <a:r>
              <a:rPr lang="fr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frameworks compatibles et efficaces ensemble.</a:t>
            </a:r>
            <a:br>
              <a:rPr lang="fr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dirty="0">
                <a:latin typeface="Montserrat" panose="00000500000000000000" pitchFamily="2" charset="0"/>
              </a:rPr>
              <a:t>Une meilleure sécurité et conformité</a:t>
            </a:r>
            <a:r>
              <a:rPr lang="fr" dirty="0">
                <a:solidFill>
                  <a:srgbClr val="0D0D0D"/>
                </a:solidFill>
                <a:latin typeface="Montserrat" panose="00000500000000000000" pitchFamily="2" charset="0"/>
                <a:sym typeface="Montserrat"/>
              </a:rPr>
              <a:t> des applications (</a:t>
            </a:r>
            <a:r>
              <a:rPr lang="fr-FR" dirty="0">
                <a:latin typeface="Montserrat" panose="00000500000000000000" pitchFamily="2" charset="0"/>
              </a:rPr>
              <a:t>meilleures pratiques)</a:t>
            </a:r>
            <a:r>
              <a:rPr lang="fr" sz="600" dirty="0">
                <a:solidFill>
                  <a:srgbClr val="0D0D0D"/>
                </a:solidFill>
                <a:latin typeface="Montserrat"/>
                <a:sym typeface="Montserrat"/>
              </a:rPr>
              <a:t>.</a:t>
            </a:r>
            <a:endParaRPr lang="fr" dirty="0">
              <a:solidFill>
                <a:srgbClr val="0D0D0D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8005369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8b606cc0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8b606cc07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fr" dirty="0">
              <a:solidFill>
                <a:srgbClr val="0D0D0D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9971360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8b606cc0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8b606cc07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fr" dirty="0">
              <a:solidFill>
                <a:srgbClr val="0D0D0D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4511069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c2bf8da8b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c2bf8da8b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fr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2bf8da8be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2bf8da8be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0c4033f8d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0c4033f8d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1808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8159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1847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8478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1399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0c4033f8d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0c4033f8d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0006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0c4033f8d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0c4033f8d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9863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392800" y="1537500"/>
            <a:ext cx="42222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PRÉSENTATION</a:t>
            </a:r>
            <a:b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Menu Maker by Qwenta</a:t>
            </a:r>
            <a:endParaRPr sz="31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15175" y="118275"/>
            <a:ext cx="23847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LEGER Thomas</a:t>
            </a:r>
            <a:b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25/06/2024</a:t>
            </a:r>
            <a:endParaRPr sz="1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0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35074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Suivi du projet avec le Kanban</a:t>
            </a:r>
            <a:endParaRPr sz="2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662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50CE46A1-4478-A546-28BF-8DA34E3DEA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817" y="1320709"/>
            <a:ext cx="4371734" cy="3373965"/>
          </a:xfrm>
          <a:prstGeom prst="rect">
            <a:avLst/>
          </a:prstGeom>
        </p:spPr>
      </p:pic>
      <p:sp>
        <p:nvSpPr>
          <p:cNvPr id="5" name="Google Shape;85;p17">
            <a:extLst>
              <a:ext uri="{FF2B5EF4-FFF2-40B4-BE49-F238E27FC236}">
                <a16:creationId xmlns:a16="http://schemas.microsoft.com/office/drawing/2014/main" id="{06016B6C-10F2-49BD-928C-323BED387F85}"/>
              </a:ext>
            </a:extLst>
          </p:cNvPr>
          <p:cNvSpPr txBox="1">
            <a:spLocks/>
          </p:cNvSpPr>
          <p:nvPr/>
        </p:nvSpPr>
        <p:spPr>
          <a:xfrm>
            <a:off x="213894" y="730536"/>
            <a:ext cx="456436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3350" indent="0" algn="ctr">
              <a:lnSpc>
                <a:spcPct val="200000"/>
              </a:lnSpc>
              <a:buClr>
                <a:srgbClr val="0D0D0D"/>
              </a:buClr>
              <a:buSzPts val="1500"/>
              <a:buFont typeface="Arial"/>
              <a:buNone/>
            </a:pPr>
            <a:r>
              <a:rPr lang="fr-FR" sz="1400" b="1" u="sng" dirty="0">
                <a:solidFill>
                  <a:schemeClr val="tx1"/>
                </a:solidFill>
                <a:latin typeface="Montserrat" panose="00000500000000000000" pitchFamily="2" charset="0"/>
              </a:rPr>
              <a:t>Visualisation générale :</a:t>
            </a:r>
            <a:endParaRPr lang="fr" sz="1400" b="1" u="sng" dirty="0">
              <a:solidFill>
                <a:schemeClr val="tx1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C3E588D-2780-D7F1-FFA6-1AAF9E1134F4}"/>
              </a:ext>
            </a:extLst>
          </p:cNvPr>
          <p:cNvSpPr/>
          <p:nvPr/>
        </p:nvSpPr>
        <p:spPr>
          <a:xfrm>
            <a:off x="213893" y="874847"/>
            <a:ext cx="4564364" cy="39454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Google Shape;94;p18">
            <a:extLst>
              <a:ext uri="{FF2B5EF4-FFF2-40B4-BE49-F238E27FC236}">
                <a16:creationId xmlns:a16="http://schemas.microsoft.com/office/drawing/2014/main" id="{4689D78F-9D69-C944-1F30-103F2D29CA7E}"/>
              </a:ext>
            </a:extLst>
          </p:cNvPr>
          <p:cNvSpPr txBox="1"/>
          <p:nvPr/>
        </p:nvSpPr>
        <p:spPr>
          <a:xfrm>
            <a:off x="4853883" y="1326389"/>
            <a:ext cx="4290117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Priorisation des tâches importantes.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Identification des tâches bloquantes.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Rétrospectives sur l’avancement.</a:t>
            </a:r>
          </a:p>
        </p:txBody>
      </p:sp>
    </p:spTree>
    <p:extLst>
      <p:ext uri="{BB962C8B-B14F-4D97-AF65-F5344CB8AC3E}">
        <p14:creationId xmlns:p14="http://schemas.microsoft.com/office/powerpoint/2010/main" val="2603289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35074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Suivi du projet avec le Kanban</a:t>
            </a:r>
            <a:endParaRPr sz="2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85;p17">
            <a:extLst>
              <a:ext uri="{FF2B5EF4-FFF2-40B4-BE49-F238E27FC236}">
                <a16:creationId xmlns:a16="http://schemas.microsoft.com/office/drawing/2014/main" id="{06016B6C-10F2-49BD-928C-323BED387F85}"/>
              </a:ext>
            </a:extLst>
          </p:cNvPr>
          <p:cNvSpPr txBox="1">
            <a:spLocks/>
          </p:cNvSpPr>
          <p:nvPr/>
        </p:nvSpPr>
        <p:spPr>
          <a:xfrm>
            <a:off x="213894" y="730536"/>
            <a:ext cx="456436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3350" indent="0" algn="ctr">
              <a:lnSpc>
                <a:spcPct val="200000"/>
              </a:lnSpc>
              <a:buClr>
                <a:srgbClr val="0D0D0D"/>
              </a:buClr>
              <a:buSzPts val="1500"/>
              <a:buFont typeface="Arial"/>
              <a:buNone/>
            </a:pPr>
            <a:r>
              <a:rPr lang="fr-FR" sz="1400" b="1" u="sng" dirty="0">
                <a:solidFill>
                  <a:schemeClr val="tx1"/>
                </a:solidFill>
                <a:latin typeface="Montserrat" panose="00000500000000000000" pitchFamily="2" charset="0"/>
              </a:rPr>
              <a:t>User story :</a:t>
            </a:r>
            <a:endParaRPr lang="fr" sz="1400" b="1" u="sng" dirty="0">
              <a:solidFill>
                <a:schemeClr val="tx1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C3E588D-2780-D7F1-FFA6-1AAF9E1134F4}"/>
              </a:ext>
            </a:extLst>
          </p:cNvPr>
          <p:cNvSpPr/>
          <p:nvPr/>
        </p:nvSpPr>
        <p:spPr>
          <a:xfrm>
            <a:off x="213893" y="874847"/>
            <a:ext cx="4564364" cy="39454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5BDE2EE-DDE3-29C5-AE18-1DC797E8D4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1" t="1203" r="3231" b="11171"/>
          <a:stretch/>
        </p:blipFill>
        <p:spPr>
          <a:xfrm>
            <a:off x="304824" y="1303236"/>
            <a:ext cx="4367643" cy="3399393"/>
          </a:xfrm>
          <a:prstGeom prst="rect">
            <a:avLst/>
          </a:prstGeom>
        </p:spPr>
      </p:pic>
      <p:sp>
        <p:nvSpPr>
          <p:cNvPr id="8" name="Google Shape;94;p18">
            <a:extLst>
              <a:ext uri="{FF2B5EF4-FFF2-40B4-BE49-F238E27FC236}">
                <a16:creationId xmlns:a16="http://schemas.microsoft.com/office/drawing/2014/main" id="{F8B93A0D-145C-B0D1-1D4A-57D5390306D7}"/>
              </a:ext>
            </a:extLst>
          </p:cNvPr>
          <p:cNvSpPr txBox="1"/>
          <p:nvPr/>
        </p:nvSpPr>
        <p:spPr>
          <a:xfrm>
            <a:off x="4954995" y="963174"/>
            <a:ext cx="2987638" cy="373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</a:pPr>
            <a:r>
              <a:rPr lang="fr" b="1" dirty="0">
                <a:solidFill>
                  <a:srgbClr val="0D0D0D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Liste des propriétés :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rgbClr val="0D0D0D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Description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État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Priorité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Catégorie 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Complexité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Temps nécessaire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Attribué à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Tâches à réaliser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Spécifications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Critères d'acceptation</a:t>
            </a:r>
            <a:r>
              <a:rPr lang="fr-FR" dirty="0">
                <a:highlight>
                  <a:srgbClr val="FFFF00"/>
                </a:highlight>
                <a:latin typeface="Montserrat" panose="000005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02161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38363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Spécifications techniques :</a:t>
            </a:r>
            <a:endParaRPr sz="1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04;p19">
            <a:extLst>
              <a:ext uri="{FF2B5EF4-FFF2-40B4-BE49-F238E27FC236}">
                <a16:creationId xmlns:a16="http://schemas.microsoft.com/office/drawing/2014/main" id="{84C9182F-7731-5D51-AD87-66E25F501046}"/>
              </a:ext>
            </a:extLst>
          </p:cNvPr>
          <p:cNvSpPr txBox="1"/>
          <p:nvPr/>
        </p:nvSpPr>
        <p:spPr>
          <a:xfrm>
            <a:off x="411750" y="878912"/>
            <a:ext cx="8320500" cy="344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>
              <a:lnSpc>
                <a:spcPct val="200000"/>
              </a:lnSpc>
              <a:buClr>
                <a:srgbClr val="FF0000"/>
              </a:buClr>
              <a:buSzPts val="1500"/>
            </a:pPr>
            <a:r>
              <a:rPr lang="fr-FR" b="1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Côté front-end :</a:t>
            </a:r>
            <a:endParaRPr lang="fr-FR" b="1" dirty="0">
              <a:solidFill>
                <a:schemeClr val="tx1"/>
              </a:solidFill>
              <a:effectLst/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HTML / CSS :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langages standards.</a:t>
            </a:r>
            <a:endParaRPr lang="fr-FR" dirty="0">
              <a:solidFill>
                <a:schemeClr val="tx1"/>
              </a:solidFill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React :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bibliothèque JS qui 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facilite le développement.</a:t>
            </a:r>
          </a:p>
          <a:p>
            <a:pPr marL="133350">
              <a:lnSpc>
                <a:spcPct val="200000"/>
              </a:lnSpc>
              <a:buClr>
                <a:srgbClr val="0D0D0D"/>
              </a:buClr>
              <a:buSzPts val="1500"/>
            </a:pPr>
            <a:endParaRPr lang="fr-FR" sz="800" dirty="0">
              <a:solidFill>
                <a:schemeClr val="tx1"/>
              </a:solidFill>
              <a:effectLst/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133350">
              <a:lnSpc>
                <a:spcPct val="200000"/>
              </a:lnSpc>
              <a:buClr>
                <a:srgbClr val="FF0000"/>
              </a:buClr>
              <a:buSzPts val="1500"/>
            </a:pPr>
            <a:r>
              <a:rPr lang="fr-FR" b="1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Côté back-end :</a:t>
            </a:r>
            <a:endParaRPr lang="fr-FR" b="1" dirty="0">
              <a:solidFill>
                <a:schemeClr val="tx1"/>
              </a:solidFill>
              <a:effectLst/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Node.js</a:t>
            </a:r>
            <a:r>
              <a:rPr lang="fr-FR" u="sng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: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fr-FR" b="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environnement d'exécution JS disposant d'un large écosystème de paquets.</a:t>
            </a:r>
          </a:p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Express.js :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bibliothèque 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pour concevoir l’API REST de manière simple et rapide.</a:t>
            </a:r>
          </a:p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Mongoose :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bibliothèque pour interagir avec la </a:t>
            </a:r>
            <a:r>
              <a:rPr lang="fr-FR" b="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base de données 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MongoDB.</a:t>
            </a:r>
            <a:endParaRPr lang="fr-FR" u="sng" dirty="0">
              <a:solidFill>
                <a:schemeClr val="tx1"/>
              </a:solidFill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38363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Spécifications techniques :</a:t>
            </a:r>
            <a:endParaRPr sz="1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Groupe 14">
            <a:extLst>
              <a:ext uri="{FF2B5EF4-FFF2-40B4-BE49-F238E27FC236}">
                <a16:creationId xmlns:a16="http://schemas.microsoft.com/office/drawing/2014/main" id="{FE79FE0F-4353-82AE-E9BA-B3FF83B6F69F}"/>
              </a:ext>
            </a:extLst>
          </p:cNvPr>
          <p:cNvGrpSpPr/>
          <p:nvPr/>
        </p:nvGrpSpPr>
        <p:grpSpPr>
          <a:xfrm>
            <a:off x="511952" y="1053896"/>
            <a:ext cx="2135199" cy="2338466"/>
            <a:chOff x="515638" y="1053896"/>
            <a:chExt cx="2135199" cy="303570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CBF224E-F3FB-5B1B-F052-6C997A89E365}"/>
                </a:ext>
              </a:extLst>
            </p:cNvPr>
            <p:cNvSpPr/>
            <p:nvPr/>
          </p:nvSpPr>
          <p:spPr>
            <a:xfrm>
              <a:off x="515638" y="1053896"/>
              <a:ext cx="2135198" cy="3035708"/>
            </a:xfrm>
            <a:prstGeom prst="rect">
              <a:avLst/>
            </a:prstGeom>
            <a:solidFill>
              <a:srgbClr val="00F26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B7B8900B-B824-283E-DB45-4DE6057F68B8}"/>
                </a:ext>
              </a:extLst>
            </p:cNvPr>
            <p:cNvSpPr txBox="1"/>
            <p:nvPr/>
          </p:nvSpPr>
          <p:spPr>
            <a:xfrm>
              <a:off x="515639" y="1161711"/>
              <a:ext cx="21351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b="1" dirty="0">
                  <a:solidFill>
                    <a:schemeClr val="tx1"/>
                  </a:solidFill>
                  <a:latin typeface="Montserrat" panose="00000500000000000000" pitchFamily="2" charset="0"/>
                </a:rPr>
                <a:t>Front-end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66E40895-800B-4196-7DA4-5A72951740D2}"/>
              </a:ext>
            </a:extLst>
          </p:cNvPr>
          <p:cNvGrpSpPr/>
          <p:nvPr/>
        </p:nvGrpSpPr>
        <p:grpSpPr>
          <a:xfrm>
            <a:off x="651789" y="1823700"/>
            <a:ext cx="1862896" cy="686480"/>
            <a:chOff x="646544" y="1605433"/>
            <a:chExt cx="1862896" cy="68648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E4993BB-FAB4-A514-9A09-FAE97894232B}"/>
                </a:ext>
              </a:extLst>
            </p:cNvPr>
            <p:cNvSpPr/>
            <p:nvPr/>
          </p:nvSpPr>
          <p:spPr>
            <a:xfrm>
              <a:off x="646544" y="1666988"/>
              <a:ext cx="1862895" cy="624925"/>
            </a:xfrm>
            <a:prstGeom prst="rect">
              <a:avLst/>
            </a:prstGeom>
            <a:solidFill>
              <a:srgbClr val="7DFFB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02025284-22DC-0E2B-DFBC-53FDD882695A}"/>
                </a:ext>
              </a:extLst>
            </p:cNvPr>
            <p:cNvSpPr txBox="1"/>
            <p:nvPr/>
          </p:nvSpPr>
          <p:spPr>
            <a:xfrm>
              <a:off x="646544" y="1605433"/>
              <a:ext cx="1862896" cy="661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b="1" dirty="0">
                  <a:solidFill>
                    <a:schemeClr val="tx1"/>
                  </a:solidFill>
                  <a:latin typeface="Montserrat" panose="00000500000000000000" pitchFamily="2" charset="0"/>
                </a:rPr>
                <a:t>App</a:t>
              </a:r>
              <a:br>
                <a:rPr lang="fr-FR" dirty="0">
                  <a:solidFill>
                    <a:schemeClr val="tx1"/>
                  </a:solidFill>
                  <a:latin typeface="Montserrat" panose="00000500000000000000" pitchFamily="2" charset="0"/>
                </a:rPr>
              </a:br>
              <a:r>
                <a:rPr lang="fr-FR" sz="1200" dirty="0">
                  <a:solidFill>
                    <a:schemeClr val="tx1"/>
                  </a:solidFill>
                  <a:latin typeface="Montserrat" panose="00000500000000000000" pitchFamily="2" charset="0"/>
                </a:rPr>
                <a:t>(HTML + CSS + React)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5CEF317D-F57B-D662-B651-3F77DE13CBA5}"/>
              </a:ext>
            </a:extLst>
          </p:cNvPr>
          <p:cNvGrpSpPr/>
          <p:nvPr/>
        </p:nvGrpSpPr>
        <p:grpSpPr>
          <a:xfrm>
            <a:off x="4141359" y="1046013"/>
            <a:ext cx="2759681" cy="2346349"/>
            <a:chOff x="2723780" y="1043663"/>
            <a:chExt cx="2661020" cy="304594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0EA554F-46AE-6374-FAE7-A32BA58012A6}"/>
                </a:ext>
              </a:extLst>
            </p:cNvPr>
            <p:cNvSpPr/>
            <p:nvPr/>
          </p:nvSpPr>
          <p:spPr>
            <a:xfrm>
              <a:off x="2723780" y="1053896"/>
              <a:ext cx="2661020" cy="3035708"/>
            </a:xfrm>
            <a:prstGeom prst="rect">
              <a:avLst/>
            </a:prstGeom>
            <a:solidFill>
              <a:srgbClr val="2271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E6D4AD59-968D-7067-5DE2-BF8C3BFD14C8}"/>
                </a:ext>
              </a:extLst>
            </p:cNvPr>
            <p:cNvSpPr txBox="1"/>
            <p:nvPr/>
          </p:nvSpPr>
          <p:spPr>
            <a:xfrm>
              <a:off x="2723780" y="1043663"/>
              <a:ext cx="2661019" cy="73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fr-FR" sz="20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Back-end</a:t>
              </a:r>
              <a:endParaRPr lang="fr-FR" sz="24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  <a:p>
              <a:pPr algn="ctr"/>
              <a:r>
                <a:rPr lang="fr-FR" sz="1200" dirty="0">
                  <a:solidFill>
                    <a:schemeClr val="bg1"/>
                  </a:solidFill>
                  <a:latin typeface="Montserrat" panose="00000500000000000000" pitchFamily="2" charset="0"/>
                </a:rPr>
                <a:t>(Node.js)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BC714E65-03E3-4D8B-77E4-77B424B1B22D}"/>
              </a:ext>
            </a:extLst>
          </p:cNvPr>
          <p:cNvGrpSpPr/>
          <p:nvPr/>
        </p:nvGrpSpPr>
        <p:grpSpPr>
          <a:xfrm>
            <a:off x="4282361" y="1888266"/>
            <a:ext cx="2447888" cy="364385"/>
            <a:chOff x="2864009" y="1595903"/>
            <a:chExt cx="2373009" cy="36438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7310243-6497-8C61-C7E8-BD126C33734F}"/>
                </a:ext>
              </a:extLst>
            </p:cNvPr>
            <p:cNvSpPr/>
            <p:nvPr/>
          </p:nvSpPr>
          <p:spPr>
            <a:xfrm>
              <a:off x="2864009" y="1595903"/>
              <a:ext cx="2373009" cy="364385"/>
            </a:xfrm>
            <a:prstGeom prst="rect">
              <a:avLst/>
            </a:prstGeom>
            <a:solidFill>
              <a:srgbClr val="91B9F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6BDDCB31-977D-ECE0-471B-C45F3CBAEAD9}"/>
                </a:ext>
              </a:extLst>
            </p:cNvPr>
            <p:cNvSpPr txBox="1"/>
            <p:nvPr/>
          </p:nvSpPr>
          <p:spPr>
            <a:xfrm>
              <a:off x="2878423" y="1624206"/>
              <a:ext cx="22987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2. Routeurs </a:t>
              </a:r>
              <a:r>
                <a:rPr lang="fr-FR" sz="1200" dirty="0">
                  <a:latin typeface="Montserrat" panose="00000500000000000000" pitchFamily="2" charset="0"/>
                </a:rPr>
                <a:t>(Express.js)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E68CFE8C-827E-7F82-EA68-482555F1044E}"/>
              </a:ext>
            </a:extLst>
          </p:cNvPr>
          <p:cNvGrpSpPr/>
          <p:nvPr/>
        </p:nvGrpSpPr>
        <p:grpSpPr>
          <a:xfrm>
            <a:off x="4287539" y="2374235"/>
            <a:ext cx="2686443" cy="364385"/>
            <a:chOff x="2892490" y="3013613"/>
            <a:chExt cx="2604267" cy="36438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C32B699-09F6-E312-C6C9-F710B0933446}"/>
                </a:ext>
              </a:extLst>
            </p:cNvPr>
            <p:cNvSpPr/>
            <p:nvPr/>
          </p:nvSpPr>
          <p:spPr>
            <a:xfrm>
              <a:off x="2892490" y="3013613"/>
              <a:ext cx="2373009" cy="364385"/>
            </a:xfrm>
            <a:prstGeom prst="rect">
              <a:avLst/>
            </a:prstGeom>
            <a:solidFill>
              <a:srgbClr val="91B9F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7550B97-7D66-BEAC-063E-863B248AF753}"/>
                </a:ext>
              </a:extLst>
            </p:cNvPr>
            <p:cNvSpPr txBox="1"/>
            <p:nvPr/>
          </p:nvSpPr>
          <p:spPr>
            <a:xfrm>
              <a:off x="2910962" y="3042528"/>
              <a:ext cx="25857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3. Contrôleurs </a:t>
              </a:r>
              <a:r>
                <a:rPr lang="fr-FR" sz="1200" dirty="0">
                  <a:latin typeface="Montserrat" panose="00000500000000000000" pitchFamily="2" charset="0"/>
                </a:rPr>
                <a:t>(Express.js)</a:t>
              </a:r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D8AB5F7F-18D4-9A5B-F3B9-3AAF5B67D9A7}"/>
              </a:ext>
            </a:extLst>
          </p:cNvPr>
          <p:cNvGrpSpPr/>
          <p:nvPr/>
        </p:nvGrpSpPr>
        <p:grpSpPr>
          <a:xfrm>
            <a:off x="4296773" y="2867542"/>
            <a:ext cx="2677207" cy="364385"/>
            <a:chOff x="2892490" y="3013613"/>
            <a:chExt cx="2595314" cy="364385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A7765F-CD59-0D3E-264F-0AFDB4FBCECA}"/>
                </a:ext>
              </a:extLst>
            </p:cNvPr>
            <p:cNvSpPr/>
            <p:nvPr/>
          </p:nvSpPr>
          <p:spPr>
            <a:xfrm>
              <a:off x="2892490" y="3013613"/>
              <a:ext cx="2373009" cy="364385"/>
            </a:xfrm>
            <a:prstGeom prst="rect">
              <a:avLst/>
            </a:prstGeom>
            <a:solidFill>
              <a:srgbClr val="91B9F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5FCE8D25-E097-997B-2188-9B4A583D916E}"/>
                </a:ext>
              </a:extLst>
            </p:cNvPr>
            <p:cNvSpPr txBox="1"/>
            <p:nvPr/>
          </p:nvSpPr>
          <p:spPr>
            <a:xfrm>
              <a:off x="2902009" y="3043827"/>
              <a:ext cx="25857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4. Modèles </a:t>
              </a:r>
              <a:r>
                <a:rPr lang="fr-FR" sz="1200" dirty="0">
                  <a:latin typeface="Montserrat" panose="00000500000000000000" pitchFamily="2" charset="0"/>
                </a:rPr>
                <a:t>(Mongoose)</a:t>
              </a: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E1A7EF6D-5258-34E5-C8E8-816351CFBFF5}"/>
              </a:ext>
            </a:extLst>
          </p:cNvPr>
          <p:cNvGrpSpPr/>
          <p:nvPr/>
        </p:nvGrpSpPr>
        <p:grpSpPr>
          <a:xfrm>
            <a:off x="4125034" y="3845582"/>
            <a:ext cx="2762541" cy="1009361"/>
            <a:chOff x="5501932" y="2860674"/>
            <a:chExt cx="2688730" cy="100936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61F0B06-63D3-172B-322E-1D5B868BA8E6}"/>
                </a:ext>
              </a:extLst>
            </p:cNvPr>
            <p:cNvSpPr/>
            <p:nvPr/>
          </p:nvSpPr>
          <p:spPr>
            <a:xfrm>
              <a:off x="5501932" y="2860674"/>
              <a:ext cx="2688730" cy="1009361"/>
            </a:xfrm>
            <a:prstGeom prst="rect">
              <a:avLst/>
            </a:prstGeom>
            <a:solidFill>
              <a:srgbClr val="FF575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FBB02E9B-F29E-CC63-D226-CCF55A5D725C}"/>
                </a:ext>
              </a:extLst>
            </p:cNvPr>
            <p:cNvSpPr txBox="1"/>
            <p:nvPr/>
          </p:nvSpPr>
          <p:spPr>
            <a:xfrm>
              <a:off x="5501932" y="2909561"/>
              <a:ext cx="2688729" cy="799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fr-FR" sz="20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Base de données</a:t>
              </a:r>
              <a:br>
                <a:rPr lang="fr-FR" sz="2000" dirty="0">
                  <a:solidFill>
                    <a:schemeClr val="bg1"/>
                  </a:solidFill>
                  <a:latin typeface="Montserrat" panose="00000500000000000000" pitchFamily="2" charset="0"/>
                </a:rPr>
              </a:br>
              <a:r>
                <a:rPr lang="fr-FR" sz="1200" dirty="0">
                  <a:solidFill>
                    <a:schemeClr val="bg1"/>
                  </a:solidFill>
                  <a:latin typeface="Montserrat" panose="00000500000000000000" pitchFamily="2" charset="0"/>
                </a:rPr>
                <a:t>(MongoDB)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B8AB20FB-7B15-7D11-CFE9-220ED6F01863}"/>
              </a:ext>
            </a:extLst>
          </p:cNvPr>
          <p:cNvGrpSpPr/>
          <p:nvPr/>
        </p:nvGrpSpPr>
        <p:grpSpPr>
          <a:xfrm>
            <a:off x="2754361" y="1679284"/>
            <a:ext cx="1267159" cy="521801"/>
            <a:chOff x="2754361" y="1679284"/>
            <a:chExt cx="1267159" cy="521801"/>
          </a:xfrm>
        </p:grpSpPr>
        <p:sp>
          <p:nvSpPr>
            <p:cNvPr id="22" name="Flèche : droite 21">
              <a:extLst>
                <a:ext uri="{FF2B5EF4-FFF2-40B4-BE49-F238E27FC236}">
                  <a16:creationId xmlns:a16="http://schemas.microsoft.com/office/drawing/2014/main" id="{C354959B-C4E3-2F0A-C3C1-1CE8AA810746}"/>
                </a:ext>
              </a:extLst>
            </p:cNvPr>
            <p:cNvSpPr/>
            <p:nvPr/>
          </p:nvSpPr>
          <p:spPr>
            <a:xfrm>
              <a:off x="2786987" y="1939828"/>
              <a:ext cx="1183581" cy="261257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39D6F357-E45A-5A18-1067-D3196926F2F0}"/>
                </a:ext>
              </a:extLst>
            </p:cNvPr>
            <p:cNvSpPr txBox="1"/>
            <p:nvPr/>
          </p:nvSpPr>
          <p:spPr>
            <a:xfrm>
              <a:off x="2754361" y="1679284"/>
              <a:ext cx="12671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1. Requête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EF488EDC-8E2C-63F5-4E36-6D357DA0BA43}"/>
              </a:ext>
            </a:extLst>
          </p:cNvPr>
          <p:cNvGrpSpPr/>
          <p:nvPr/>
        </p:nvGrpSpPr>
        <p:grpSpPr>
          <a:xfrm>
            <a:off x="5239458" y="3457015"/>
            <a:ext cx="2076687" cy="333352"/>
            <a:chOff x="1121439" y="138614"/>
            <a:chExt cx="2076687" cy="830452"/>
          </a:xfrm>
        </p:grpSpPr>
        <p:sp>
          <p:nvSpPr>
            <p:cNvPr id="33" name="Flèche : droite 32">
              <a:extLst>
                <a:ext uri="{FF2B5EF4-FFF2-40B4-BE49-F238E27FC236}">
                  <a16:creationId xmlns:a16="http://schemas.microsoft.com/office/drawing/2014/main" id="{D727AC3F-FA16-362F-14A1-14B5D1645C38}"/>
                </a:ext>
              </a:extLst>
            </p:cNvPr>
            <p:cNvSpPr/>
            <p:nvPr/>
          </p:nvSpPr>
          <p:spPr>
            <a:xfrm rot="5400000">
              <a:off x="1000033" y="285144"/>
              <a:ext cx="805328" cy="562515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98DB3898-A45F-FB42-4DAA-0ECC2D96CACB}"/>
                </a:ext>
              </a:extLst>
            </p:cNvPr>
            <p:cNvSpPr txBox="1"/>
            <p:nvPr/>
          </p:nvSpPr>
          <p:spPr>
            <a:xfrm>
              <a:off x="1707604" y="138614"/>
              <a:ext cx="14905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6. Interaction</a:t>
              </a: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7A8CF1F1-166F-7722-D9AF-704811686B9D}"/>
              </a:ext>
            </a:extLst>
          </p:cNvPr>
          <p:cNvGrpSpPr/>
          <p:nvPr/>
        </p:nvGrpSpPr>
        <p:grpSpPr>
          <a:xfrm>
            <a:off x="2786987" y="2699044"/>
            <a:ext cx="1310891" cy="532883"/>
            <a:chOff x="2786987" y="1668202"/>
            <a:chExt cx="1310891" cy="532883"/>
          </a:xfrm>
        </p:grpSpPr>
        <p:sp>
          <p:nvSpPr>
            <p:cNvPr id="36" name="Flèche : droite 35">
              <a:extLst>
                <a:ext uri="{FF2B5EF4-FFF2-40B4-BE49-F238E27FC236}">
                  <a16:creationId xmlns:a16="http://schemas.microsoft.com/office/drawing/2014/main" id="{9BDBFFCB-9102-0AF2-3402-EBFA937D5C28}"/>
                </a:ext>
              </a:extLst>
            </p:cNvPr>
            <p:cNvSpPr/>
            <p:nvPr/>
          </p:nvSpPr>
          <p:spPr>
            <a:xfrm flipH="1">
              <a:off x="2786987" y="1939828"/>
              <a:ext cx="1183581" cy="261257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FE13EC10-B97E-3DED-3FFF-E90E8EED3C4B}"/>
                </a:ext>
              </a:extLst>
            </p:cNvPr>
            <p:cNvSpPr txBox="1"/>
            <p:nvPr/>
          </p:nvSpPr>
          <p:spPr>
            <a:xfrm>
              <a:off x="2830719" y="1668202"/>
              <a:ext cx="12671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5. Réponse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1729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1731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Veille technologique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486287" y="943837"/>
            <a:ext cx="8320500" cy="365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>
              <a:lnSpc>
                <a:spcPct val="200000"/>
              </a:lnSpc>
              <a:buClr>
                <a:srgbClr val="0D0D0D"/>
              </a:buClr>
              <a:buSzPts val="1500"/>
            </a:pPr>
            <a:r>
              <a:rPr lang="fr-FR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Permet :</a:t>
            </a:r>
            <a:endParaRPr b="1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L'élaboration des spécifications techniques pour répondre aux besoins.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</a:rPr>
              <a:t>De rester à jour avec les dernières avancées technologiques.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</a:rPr>
              <a:t>Une meilleure sécurité et conformité</a:t>
            </a: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sym typeface="Montserrat"/>
              </a:rPr>
              <a:t> des applications.</a:t>
            </a:r>
            <a:endParaRPr lang="fr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endParaRPr lang="fr" sz="8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33350">
              <a:lnSpc>
                <a:spcPct val="200000"/>
              </a:lnSpc>
              <a:buClr>
                <a:srgbClr val="0D0D0D"/>
              </a:buClr>
              <a:buSzPts val="1500"/>
            </a:pPr>
            <a:r>
              <a:rPr lang="fr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Classification des sources en deux axes :</a:t>
            </a:r>
            <a:endParaRPr lang="fr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Les </a:t>
            </a: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sources techniques </a:t>
            </a:r>
            <a:r>
              <a:rPr lang="fr-FR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associées au projet Menu Maker. 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Les 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sources axées </a:t>
            </a:r>
            <a:r>
              <a:rPr lang="fr-FR" b="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sur le développement web.</a:t>
            </a:r>
            <a:endParaRPr lang="fr-FR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24528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1731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Veille technologique – Axe technique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4AE22E6-E96C-477D-1DC1-DCE5EB75C6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47" b="27332"/>
          <a:stretch/>
        </p:blipFill>
        <p:spPr>
          <a:xfrm>
            <a:off x="311700" y="937136"/>
            <a:ext cx="3724898" cy="4061158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695A9AB-3896-8FC5-DDEB-57A0127DA0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3177"/>
          <a:stretch/>
        </p:blipFill>
        <p:spPr>
          <a:xfrm>
            <a:off x="4083896" y="937136"/>
            <a:ext cx="3724898" cy="1639995"/>
          </a:xfrm>
          <a:prstGeom prst="rect">
            <a:avLst/>
          </a:prstGeom>
        </p:spPr>
      </p:pic>
      <p:sp>
        <p:nvSpPr>
          <p:cNvPr id="5" name="Google Shape;114;p20">
            <a:extLst>
              <a:ext uri="{FF2B5EF4-FFF2-40B4-BE49-F238E27FC236}">
                <a16:creationId xmlns:a16="http://schemas.microsoft.com/office/drawing/2014/main" id="{4ABCB83C-007F-50D1-6F88-E13E70BBADFC}"/>
              </a:ext>
            </a:extLst>
          </p:cNvPr>
          <p:cNvSpPr txBox="1"/>
          <p:nvPr/>
        </p:nvSpPr>
        <p:spPr>
          <a:xfrm>
            <a:off x="4083896" y="2625616"/>
            <a:ext cx="4240297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>
              <a:lnSpc>
                <a:spcPct val="150000"/>
              </a:lnSpc>
              <a:buClr>
                <a:srgbClr val="0D0D0D"/>
              </a:buClr>
              <a:buSzPts val="1500"/>
            </a:pPr>
            <a:r>
              <a:rPr lang="fr-FR" b="1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Exemple </a:t>
            </a:r>
            <a:r>
              <a:rPr lang="fr-FR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Building a RESTful API </a:t>
            </a:r>
            <a:r>
              <a:rPr lang="fr-FR" dirty="0" err="1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Using</a:t>
            </a:r>
            <a: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 err="1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Node,js</a:t>
            </a:r>
            <a: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, Express, and MongoDB.</a:t>
            </a:r>
            <a:b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sz="8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b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b="1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Justification du choix :</a:t>
            </a:r>
            <a:r>
              <a:rPr lang="fr-FR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Guide complet pour la construction du back-end 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</a:rPr>
              <a:t>d'une application avec une base de données NoSQL.</a:t>
            </a:r>
            <a:endParaRPr lang="fr-FR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08789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1731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Veille technologique – Axe de </a:t>
            </a:r>
            <a:r>
              <a:rPr lang="fr-FR" sz="2000" b="0" i="0" dirty="0">
                <a:solidFill>
                  <a:srgbClr val="271A38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développement web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4;p20">
            <a:extLst>
              <a:ext uri="{FF2B5EF4-FFF2-40B4-BE49-F238E27FC236}">
                <a16:creationId xmlns:a16="http://schemas.microsoft.com/office/drawing/2014/main" id="{4ABCB83C-007F-50D1-6F88-E13E70BBADFC}"/>
              </a:ext>
            </a:extLst>
          </p:cNvPr>
          <p:cNvSpPr txBox="1"/>
          <p:nvPr/>
        </p:nvSpPr>
        <p:spPr>
          <a:xfrm>
            <a:off x="4080338" y="2077317"/>
            <a:ext cx="4240297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>
              <a:lnSpc>
                <a:spcPct val="150000"/>
              </a:lnSpc>
              <a:buClr>
                <a:srgbClr val="0D0D0D"/>
              </a:buClr>
              <a:buSzPts val="1500"/>
            </a:pPr>
            <a:r>
              <a:rPr lang="fr-FR" b="1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Exemple </a:t>
            </a:r>
            <a:r>
              <a:rPr lang="fr-FR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5 Common WCAG </a:t>
            </a:r>
            <a:r>
              <a:rPr lang="fr-FR" dirty="0" err="1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Mistakes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and how to </a:t>
            </a:r>
            <a:r>
              <a:rPr lang="fr-FR" dirty="0" err="1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avoid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 err="1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them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.</a:t>
            </a:r>
            <a:b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sz="8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b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b="1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Justification du choix :</a:t>
            </a:r>
            <a:r>
              <a:rPr lang="fr-FR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Rappel des principales erreurs courantes en matière d’accessibilité,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</a:rPr>
              <a:t> qu'il est crucial de ne pas négliger.</a:t>
            </a:r>
            <a:endParaRPr lang="fr-FR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BBE6E285-8BE7-D7BD-D65C-9C0D4B6922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841" r="1412" b="17847"/>
          <a:stretch/>
        </p:blipFill>
        <p:spPr>
          <a:xfrm>
            <a:off x="311700" y="937136"/>
            <a:ext cx="3721340" cy="36893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B5A3FFB-4525-C230-313D-B3D7FB4F23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234" r="3505"/>
          <a:stretch/>
        </p:blipFill>
        <p:spPr>
          <a:xfrm>
            <a:off x="4080338" y="937136"/>
            <a:ext cx="3721339" cy="108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67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333372" y="43104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425539" y="934713"/>
            <a:ext cx="8320500" cy="373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Les choix technologiques ont été faits de manière à pouvoir concevoir l’apllication web de manière efficace et organisée.</a:t>
            </a: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Le Kanban sera un outil crucial pour suivre l’anvancée du projet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</a:rPr>
              <a:t>, tandis que les méthodes Agile et Scrum seront parfaites pour faciliter</a:t>
            </a: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le processus de développement et l’amélioration continue.</a:t>
            </a: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Des ressources sont mises à disposition pour aider ou informer davantage les développeurs.</a:t>
            </a:r>
            <a:endParaRPr lang="fr-FR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Montserrat"/>
              <a:buChar char="●"/>
            </a:pPr>
            <a:endParaRPr lang="fr-FR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114300">
              <a:lnSpc>
                <a:spcPct val="150000"/>
              </a:lnSpc>
              <a:buClr>
                <a:srgbClr val="0D0D0D"/>
              </a:buClr>
              <a:buSzPts val="1800"/>
            </a:pPr>
            <a:r>
              <a:rPr lang="fr" b="1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Estimation du temps total nécessaire :</a:t>
            </a: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Wingdings" panose="05000000000000000000" pitchFamily="2" charset="2"/>
              <a:buChar char="Ø"/>
            </a:pPr>
            <a:r>
              <a:rPr lang="fr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Pour le front-end : </a:t>
            </a:r>
            <a:r>
              <a:rPr lang="fr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30 jours et demi</a:t>
            </a: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Wingdings" panose="05000000000000000000" pitchFamily="2" charset="2"/>
              <a:buChar char="Ø"/>
            </a:pPr>
            <a:r>
              <a:rPr lang="fr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Pour le back-end : </a:t>
            </a:r>
            <a:r>
              <a:rPr lang="fr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22 jours et demi</a:t>
            </a:r>
            <a:endParaRPr i="1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2411475" y="2125800"/>
            <a:ext cx="42222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QUESTIONS ?</a:t>
            </a:r>
            <a:endParaRPr sz="3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p22"/>
          <p:cNvSpPr txBox="1"/>
          <p:nvPr/>
        </p:nvSpPr>
        <p:spPr>
          <a:xfrm>
            <a:off x="115175" y="118275"/>
            <a:ext cx="23847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 dirty="0">
                <a:latin typeface="Montserrat"/>
                <a:ea typeface="Montserrat"/>
                <a:cs typeface="Montserrat"/>
                <a:sym typeface="Montserrat"/>
              </a:rPr>
              <a:t>Sommaire</a:t>
            </a:r>
            <a:endParaRPr sz="24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3300" y="767645"/>
            <a:ext cx="8520600" cy="40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200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Contexte </a:t>
            </a: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du projet</a:t>
            </a:r>
            <a:r>
              <a:rPr lang="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- Menu Maker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Aperçu de la maquette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Méthodologies utilisées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Suivi du projet avec le Kanban </a:t>
            </a:r>
            <a:endParaRPr lang="fr-FR" sz="1400" dirty="0">
              <a:solidFill>
                <a:schemeClr val="tx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-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Spécifications techniques</a:t>
            </a: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Veille technologique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Conclusion 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Questions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Contexte du Projet - Menu Maker</a:t>
            </a:r>
            <a:endParaRPr sz="18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91087" y="912785"/>
            <a:ext cx="83205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b="1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Une Interface dédiée aux restaurateurs :</a:t>
            </a:r>
          </a:p>
          <a:p>
            <a:pPr marL="457200" indent="-323850">
              <a:lnSpc>
                <a:spcPct val="200000"/>
              </a:lnSpc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Simplifie la création et la mise en forme de menus.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Publie un menu sur Deliveroo en un clic.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Diffuse un menu sur Instagram en un clic.</a:t>
            </a:r>
          </a:p>
          <a:p>
            <a:pPr marL="457200" indent="-323850">
              <a:lnSpc>
                <a:spcPct val="200000"/>
              </a:lnSpc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Exporte un menu au format PDF en un clic.</a:t>
            </a:r>
          </a:p>
          <a:p>
            <a:pPr marL="457200" indent="-323850">
              <a:lnSpc>
                <a:spcPct val="200000"/>
              </a:lnSpc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Facilite la commande d’impression de menus vers Qwenta.</a:t>
            </a:r>
            <a:endParaRPr sz="1500" i="1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43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2621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325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Aperçu de la maquette</a:t>
            </a: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8F7374-3216-2D1B-5F3D-EEA8DE675101}"/>
              </a:ext>
            </a:extLst>
          </p:cNvPr>
          <p:cNvSpPr/>
          <p:nvPr/>
        </p:nvSpPr>
        <p:spPr>
          <a:xfrm>
            <a:off x="406400" y="880533"/>
            <a:ext cx="2709333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F938C88-B1A6-37B9-D4FA-2BA5238C3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627" y="1372563"/>
            <a:ext cx="2394121" cy="353299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750A5458-8F60-E03F-30B5-D163600C783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03" t="3727" b="2617"/>
          <a:stretch/>
        </p:blipFill>
        <p:spPr>
          <a:xfrm>
            <a:off x="3431781" y="1372563"/>
            <a:ext cx="5039924" cy="3532991"/>
          </a:xfrm>
          <a:prstGeom prst="rect">
            <a:avLst/>
          </a:prstGeom>
        </p:spPr>
      </p:pic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BB932711-FD7A-65EA-B103-99DC86C97778}"/>
              </a:ext>
            </a:extLst>
          </p:cNvPr>
          <p:cNvSpPr txBox="1"/>
          <p:nvPr/>
        </p:nvSpPr>
        <p:spPr>
          <a:xfrm>
            <a:off x="549626" y="763173"/>
            <a:ext cx="2394121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Page d’accueil 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3B9390E5-C282-5538-36FF-C61E62CE2D03}"/>
              </a:ext>
            </a:extLst>
          </p:cNvPr>
          <p:cNvSpPr txBox="1"/>
          <p:nvPr/>
        </p:nvSpPr>
        <p:spPr>
          <a:xfrm>
            <a:off x="3431781" y="763174"/>
            <a:ext cx="503992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Tableau de bord 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CB8DAE-5333-3641-C19D-752167414D19}"/>
              </a:ext>
            </a:extLst>
          </p:cNvPr>
          <p:cNvSpPr/>
          <p:nvPr/>
        </p:nvSpPr>
        <p:spPr>
          <a:xfrm>
            <a:off x="3352803" y="880533"/>
            <a:ext cx="5275437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572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325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Aperçu de la maquette</a:t>
            </a: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3B9390E5-C282-5538-36FF-C61E62CE2D03}"/>
              </a:ext>
            </a:extLst>
          </p:cNvPr>
          <p:cNvSpPr txBox="1"/>
          <p:nvPr/>
        </p:nvSpPr>
        <p:spPr>
          <a:xfrm>
            <a:off x="485376" y="763174"/>
            <a:ext cx="503992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Création d’un menu 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CB8DAE-5333-3641-C19D-752167414D19}"/>
              </a:ext>
            </a:extLst>
          </p:cNvPr>
          <p:cNvSpPr/>
          <p:nvPr/>
        </p:nvSpPr>
        <p:spPr>
          <a:xfrm>
            <a:off x="406398" y="880533"/>
            <a:ext cx="5275437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341F488-0E7E-AEBB-5A3B-6307F6B600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5" t="2860" b="2540"/>
          <a:stretch/>
        </p:blipFill>
        <p:spPr>
          <a:xfrm>
            <a:off x="478732" y="1345994"/>
            <a:ext cx="5039924" cy="35643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5E1A797-79D4-499F-BB11-BC9DEA9F286D}"/>
              </a:ext>
            </a:extLst>
          </p:cNvPr>
          <p:cNvSpPr/>
          <p:nvPr/>
        </p:nvSpPr>
        <p:spPr>
          <a:xfrm>
            <a:off x="5904095" y="880533"/>
            <a:ext cx="2709333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Google Shape;69;p15">
            <a:extLst>
              <a:ext uri="{FF2B5EF4-FFF2-40B4-BE49-F238E27FC236}">
                <a16:creationId xmlns:a16="http://schemas.microsoft.com/office/drawing/2014/main" id="{8C5814A6-5950-1668-3E44-880D9DC667BE}"/>
              </a:ext>
            </a:extLst>
          </p:cNvPr>
          <p:cNvSpPr txBox="1"/>
          <p:nvPr/>
        </p:nvSpPr>
        <p:spPr>
          <a:xfrm>
            <a:off x="5904095" y="770048"/>
            <a:ext cx="2707037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b="1" u="sng" dirty="0">
                <a:latin typeface="Montserrat"/>
                <a:ea typeface="Montserrat"/>
                <a:cs typeface="Montserrat"/>
                <a:sym typeface="Montserrat"/>
              </a:rPr>
              <a:t>Ajout de plats </a:t>
            </a: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3F2EC8D-CD3C-93CE-4387-82881B400B2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139" t="3639" r="17312" b="1891"/>
          <a:stretch/>
        </p:blipFill>
        <p:spPr>
          <a:xfrm>
            <a:off x="6124594" y="1262885"/>
            <a:ext cx="2268333" cy="364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024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325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Aperçu de la maquette</a:t>
            </a: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3B9390E5-C282-5538-36FF-C61E62CE2D03}"/>
              </a:ext>
            </a:extLst>
          </p:cNvPr>
          <p:cNvSpPr txBox="1"/>
          <p:nvPr/>
        </p:nvSpPr>
        <p:spPr>
          <a:xfrm>
            <a:off x="485376" y="763174"/>
            <a:ext cx="503992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Personnalisation du menu 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CB8DAE-5333-3641-C19D-752167414D19}"/>
              </a:ext>
            </a:extLst>
          </p:cNvPr>
          <p:cNvSpPr/>
          <p:nvPr/>
        </p:nvSpPr>
        <p:spPr>
          <a:xfrm>
            <a:off x="406398" y="880533"/>
            <a:ext cx="5275437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FDF29B70-3D03-B6D0-5910-5AC3420C95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4" t="1938" b="2572"/>
          <a:stretch/>
        </p:blipFill>
        <p:spPr>
          <a:xfrm>
            <a:off x="460638" y="1303589"/>
            <a:ext cx="5085241" cy="362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78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325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Aperçu de la maquette</a:t>
            </a: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3B9390E5-C282-5538-36FF-C61E62CE2D03}"/>
              </a:ext>
            </a:extLst>
          </p:cNvPr>
          <p:cNvSpPr txBox="1"/>
          <p:nvPr/>
        </p:nvSpPr>
        <p:spPr>
          <a:xfrm>
            <a:off x="485376" y="763174"/>
            <a:ext cx="503992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Diffusion du menu 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CB8DAE-5333-3641-C19D-752167414D19}"/>
              </a:ext>
            </a:extLst>
          </p:cNvPr>
          <p:cNvSpPr/>
          <p:nvPr/>
        </p:nvSpPr>
        <p:spPr>
          <a:xfrm>
            <a:off x="406398" y="880533"/>
            <a:ext cx="5275437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F40D820-A84E-B683-F8B3-46AA26B939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1" t="2075" b="2299"/>
          <a:stretch/>
        </p:blipFill>
        <p:spPr>
          <a:xfrm>
            <a:off x="463912" y="1306285"/>
            <a:ext cx="5081192" cy="362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050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36012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Méthodologies utilisées</a:t>
            </a:r>
            <a:endParaRPr sz="3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413300" y="766517"/>
            <a:ext cx="8520600" cy="39636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3350" indent="0">
              <a:lnSpc>
                <a:spcPct val="200000"/>
              </a:lnSpc>
              <a:buClr>
                <a:srgbClr val="0D0D0D"/>
              </a:buClr>
              <a:buSzPts val="1500"/>
              <a:buNone/>
            </a:pPr>
            <a:r>
              <a:rPr lang="fr" sz="1400" b="1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La méthodologie Agile :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Livraison en continue du produit via des cycles de développement itératifs.</a:t>
            </a:r>
            <a:endParaRPr lang="fr" sz="14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</a:rPr>
              <a:t>Adaptation aux changements de besoins et aux retours d'expérience.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Facilitation de la collaboration avec les parties prenantes.</a:t>
            </a:r>
            <a:b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</a:br>
            <a:r>
              <a:rPr lang="fr-FR" sz="8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</a:t>
            </a:r>
            <a:endParaRPr lang="fr" sz="14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133350" indent="0">
              <a:lnSpc>
                <a:spcPct val="200000"/>
              </a:lnSpc>
              <a:buClr>
                <a:srgbClr val="0D0D0D"/>
              </a:buClr>
              <a:buSzPts val="1500"/>
              <a:buNone/>
            </a:pPr>
            <a:r>
              <a:rPr lang="fr" sz="1400" b="1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La méthodologie </a:t>
            </a:r>
            <a:r>
              <a:rPr lang="fr-FR" sz="1400" b="1" dirty="0">
                <a:solidFill>
                  <a:schemeClr val="tx1"/>
                </a:solidFill>
                <a:latin typeface="Montserrat" panose="00000500000000000000" pitchFamily="2" charset="0"/>
              </a:rPr>
              <a:t>Scrum (structuration en Sprints) : </a:t>
            </a:r>
            <a:endParaRPr lang="fr-FR" sz="1400" dirty="0">
              <a:solidFill>
                <a:schemeClr val="tx1"/>
              </a:solidFill>
              <a:latin typeface="Montserrat" panose="00000500000000000000" pitchFamily="2" charset="0"/>
            </a:endParaRP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</a:rPr>
              <a:t>Intervalle de temps de travail fixe (1 à 4 semaines).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</a:rPr>
              <a:t>Offre un rythme aidant à se concentrer sur des objectifs atteignables.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</a:rPr>
              <a:t>Réunions régulières pour faire le point.</a:t>
            </a:r>
          </a:p>
        </p:txBody>
      </p:sp>
      <p:sp>
        <p:nvSpPr>
          <p:cNvPr id="86" name="Google Shape;86;p17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4596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36012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Méthodologies utilisées</a:t>
            </a:r>
            <a:endParaRPr sz="3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413300" y="766517"/>
            <a:ext cx="8520600" cy="39636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3350" indent="0">
              <a:lnSpc>
                <a:spcPct val="200000"/>
              </a:lnSpc>
              <a:buClr>
                <a:srgbClr val="0D0D0D"/>
              </a:buClr>
              <a:buSzPts val="1500"/>
              <a:buNone/>
            </a:pPr>
            <a:r>
              <a:rPr lang="fr-FR" sz="1400" b="1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Avantages pour le projet Menu Maker :</a:t>
            </a:r>
            <a:endParaRPr lang="fr" sz="1400" b="1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Idéal pour le développement d’application web.</a:t>
            </a:r>
            <a:endParaRPr lang="fr" sz="14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Facilite le processus de développement.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Permet une amélioration continue de la conception du produit.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Offre une meilleure capacité d’adaptation pour répondre aux besoins.</a:t>
            </a:r>
            <a:endParaRPr lang="fr-FR" sz="14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7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03982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</TotalTime>
  <Words>942</Words>
  <Application>Microsoft Office PowerPoint</Application>
  <PresentationFormat>Affichage à l'écran (16:9)</PresentationFormat>
  <Paragraphs>129</Paragraphs>
  <Slides>18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2" baseType="lpstr">
      <vt:lpstr>Arial</vt:lpstr>
      <vt:lpstr>Montserrat</vt:lpstr>
      <vt:lpstr>Wingdings</vt:lpstr>
      <vt:lpstr>Simple Light</vt:lpstr>
      <vt:lpstr>Présentation PowerPoint</vt:lpstr>
      <vt:lpstr>Sommaire</vt:lpstr>
      <vt:lpstr>Contexte du Projet - Menu Maker</vt:lpstr>
      <vt:lpstr>Aperçu de la maquette</vt:lpstr>
      <vt:lpstr>Aperçu de la maquette</vt:lpstr>
      <vt:lpstr>Aperçu de la maquette</vt:lpstr>
      <vt:lpstr>Aperçu de la maquette</vt:lpstr>
      <vt:lpstr>Méthodologies utilisées</vt:lpstr>
      <vt:lpstr>Méthodologies utilisées</vt:lpstr>
      <vt:lpstr>Suivi du projet avec le Kanban</vt:lpstr>
      <vt:lpstr>Suivi du projet avec le Kanban</vt:lpstr>
      <vt:lpstr>Spécifications techniques :</vt:lpstr>
      <vt:lpstr>Spécifications techniques :</vt:lpstr>
      <vt:lpstr>Veille technologique</vt:lpstr>
      <vt:lpstr>Veille technologique – Axe technique</vt:lpstr>
      <vt:lpstr>Veille technologique – Axe de développement web</vt:lpstr>
      <vt:lpstr>Conclusion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Thomas LEGER</dc:creator>
  <cp:lastModifiedBy>Thomas LEGER</cp:lastModifiedBy>
  <cp:revision>58</cp:revision>
  <dcterms:modified xsi:type="dcterms:W3CDTF">2024-07-10T01:01:47Z</dcterms:modified>
</cp:coreProperties>
</file>